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66"/>
  </p:notesMasterIdLst>
  <p:handoutMasterIdLst>
    <p:handoutMasterId r:id="rId67"/>
  </p:handoutMasterIdLst>
  <p:sldIdLst>
    <p:sldId id="2147479666" r:id="rId8"/>
    <p:sldId id="2147479669" r:id="rId9"/>
    <p:sldId id="2147479609" r:id="rId10"/>
    <p:sldId id="2147479612" r:id="rId11"/>
    <p:sldId id="2147479613" r:id="rId12"/>
    <p:sldId id="2147479616" r:id="rId13"/>
    <p:sldId id="2147479633" r:id="rId14"/>
    <p:sldId id="2147479606" r:id="rId15"/>
    <p:sldId id="2147479614" r:id="rId16"/>
    <p:sldId id="2147479615" r:id="rId17"/>
    <p:sldId id="2147479608" r:id="rId18"/>
    <p:sldId id="2147479619" r:id="rId19"/>
    <p:sldId id="2147479617" r:id="rId20"/>
    <p:sldId id="2147479618" r:id="rId21"/>
    <p:sldId id="2147479677" r:id="rId22"/>
    <p:sldId id="2147479651" r:id="rId23"/>
    <p:sldId id="2147479628" r:id="rId24"/>
    <p:sldId id="2147479610" r:id="rId25"/>
    <p:sldId id="2147479607" r:id="rId26"/>
    <p:sldId id="2147479585" r:id="rId27"/>
    <p:sldId id="2147479674" r:id="rId28"/>
    <p:sldId id="2147479675" r:id="rId29"/>
    <p:sldId id="2147479673" r:id="rId30"/>
    <p:sldId id="2147479670" r:id="rId31"/>
    <p:sldId id="2147479676" r:id="rId32"/>
    <p:sldId id="2147479672" r:id="rId33"/>
    <p:sldId id="2147479622" r:id="rId34"/>
    <p:sldId id="2147479623" r:id="rId35"/>
    <p:sldId id="2147479620" r:id="rId36"/>
    <p:sldId id="2147479621" r:id="rId37"/>
    <p:sldId id="2147479637" r:id="rId38"/>
    <p:sldId id="2147479626" r:id="rId39"/>
    <p:sldId id="2147479627" r:id="rId40"/>
    <p:sldId id="2147479629" r:id="rId41"/>
    <p:sldId id="2147479632" r:id="rId42"/>
    <p:sldId id="2147479635" r:id="rId43"/>
    <p:sldId id="2147479634" r:id="rId44"/>
    <p:sldId id="2147479631" r:id="rId45"/>
    <p:sldId id="2147479630" r:id="rId46"/>
    <p:sldId id="2147479636" r:id="rId47"/>
    <p:sldId id="2147479640" r:id="rId48"/>
    <p:sldId id="2147479625" r:id="rId49"/>
    <p:sldId id="2147479638" r:id="rId50"/>
    <p:sldId id="2147479643" r:id="rId51"/>
    <p:sldId id="2147479641" r:id="rId52"/>
    <p:sldId id="2147479650" r:id="rId53"/>
    <p:sldId id="2147479611" r:id="rId54"/>
    <p:sldId id="2147479648" r:id="rId55"/>
    <p:sldId id="2147479646" r:id="rId56"/>
    <p:sldId id="2147479647" r:id="rId57"/>
    <p:sldId id="2147479649" r:id="rId58"/>
    <p:sldId id="2147479645" r:id="rId59"/>
    <p:sldId id="2147479653" r:id="rId60"/>
    <p:sldId id="2147479665" r:id="rId61"/>
    <p:sldId id="2147479652" r:id="rId62"/>
    <p:sldId id="2147479667" r:id="rId63"/>
    <p:sldId id="2147479668" r:id="rId64"/>
    <p:sldId id="2147479584" r:id="rId65"/>
  </p:sldIdLst>
  <p:sldSz cx="12192000" cy="6858000"/>
  <p:notesSz cx="6858000" cy="9144000"/>
  <p:embeddedFontLst>
    <p:embeddedFont>
      <p:font typeface="Cascadia Mono" panose="020B0609020000020004" pitchFamily="49" charset="0"/>
      <p:regular r:id="rId68"/>
      <p:bold r:id="rId69"/>
      <p:italic r:id="rId70"/>
      <p:boldItalic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Lato" panose="020F0502020204030203" pitchFamily="34" charset="0"/>
      <p:regular r:id="rId76"/>
      <p:bold r:id="rId77"/>
      <p:italic r:id="rId78"/>
      <p:boldItalic r:id="rId79"/>
    </p:embeddedFont>
    <p:embeddedFont>
      <p:font typeface="Open Sans" panose="020B0606030504020204" pitchFamily="34" charset="0"/>
      <p:regular r:id="rId80"/>
      <p:bold r:id="rId81"/>
      <p:italic r:id="rId82"/>
      <p:boldItalic r:id="rId83"/>
    </p:embeddedFont>
    <p:embeddedFont>
      <p:font typeface="Segoe UI" panose="020B0502040204020203" pitchFamily="34" charset="0"/>
      <p:regular r:id="rId84"/>
      <p:bold r:id="rId85"/>
      <p:italic r:id="rId86"/>
      <p:boldItalic r:id="rId87"/>
    </p:embeddedFont>
    <p:embeddedFont>
      <p:font typeface="Segoe UI Semibold" panose="020B0702040204020203" pitchFamily="34" charset="0"/>
      <p:regular r:id="rId88"/>
      <p:bold r:id="rId89"/>
      <p:boldItalic r:id="rId9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669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16"/>
            <p14:sldId id="2147479633"/>
            <p14:sldId id="2147479606"/>
            <p14:sldId id="2147479614"/>
            <p14:sldId id="2147479615"/>
            <p14:sldId id="2147479608"/>
            <p14:sldId id="2147479619"/>
            <p14:sldId id="2147479617"/>
            <p14:sldId id="2147479618"/>
            <p14:sldId id="2147479677"/>
            <p14:sldId id="2147479651"/>
            <p14:sldId id="2147479628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74"/>
            <p14:sldId id="2147479675"/>
            <p14:sldId id="2147479673"/>
            <p14:sldId id="2147479670"/>
            <p14:sldId id="2147479676"/>
            <p14:sldId id="2147479672"/>
            <p14:sldId id="2147479622"/>
            <p14:sldId id="2147479623"/>
            <p14:sldId id="2147479620"/>
            <p14:sldId id="2147479621"/>
            <p14:sldId id="2147479637"/>
            <p14:sldId id="2147479626"/>
            <p14:sldId id="2147479627"/>
            <p14:sldId id="2147479629"/>
            <p14:sldId id="2147479632"/>
            <p14:sldId id="2147479635"/>
            <p14:sldId id="2147479634"/>
            <p14:sldId id="2147479631"/>
            <p14:sldId id="2147479630"/>
            <p14:sldId id="2147479636"/>
            <p14:sldId id="2147479640"/>
            <p14:sldId id="2147479625"/>
            <p14:sldId id="2147479638"/>
            <p14:sldId id="2147479643"/>
            <p14:sldId id="2147479641"/>
            <p14:sldId id="2147479650"/>
            <p14:sldId id="2147479611"/>
            <p14:sldId id="2147479648"/>
            <p14:sldId id="2147479646"/>
            <p14:sldId id="2147479647"/>
            <p14:sldId id="2147479649"/>
            <p14:sldId id="2147479645"/>
            <p14:sldId id="2147479653"/>
            <p14:sldId id="2147479665"/>
            <p14:sldId id="2147479652"/>
            <p14:sldId id="2147479667"/>
            <p14:sldId id="2147479668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92" d="100"/>
          <a:sy n="92" d="100"/>
        </p:scale>
        <p:origin x="59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Master" Target="slideMasters/slideMaster2.xml"/><Relationship Id="rId90" Type="http://schemas.openxmlformats.org/officeDocument/2006/relationships/font" Target="fonts/font23.fntdata"/><Relationship Id="rId95" Type="http://schemas.openxmlformats.org/officeDocument/2006/relationships/tableStyles" Target="tableStyles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font" Target="fonts/font2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9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4.fntdata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0.fntdata"/><Relationship Id="rId61" Type="http://schemas.openxmlformats.org/officeDocument/2006/relationships/slide" Target="slides/slide54.xml"/><Relationship Id="rId82" Type="http://schemas.openxmlformats.org/officeDocument/2006/relationships/font" Target="fonts/font15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12/8/2024 3:09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12/8/2024 3:09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12/8/2024 3:09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12/8/2024 3:09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12/8/2024 3:09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255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41" Type="http://schemas.openxmlformats.org/officeDocument/2006/relationships/image" Target="../media/image19.png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theme" Target="../theme/theme4.xml"/><Relationship Id="rId40" Type="http://schemas.openxmlformats.org/officeDocument/2006/relationships/image" Target="../media/image3.sv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  <p:sldLayoutId id="2147485805" r:id="rId3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ai/openai-dotnet" TargetMode="External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20.4.90.82:6333/dashboard" TargetMode="External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153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1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7" Type="http://schemas.openxmlformats.org/officeDocument/2006/relationships/hyperlink" Target="https://learn.microsoft.com/en-us/semantic-kernel/ai-orchestration/chatgpt-plugi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ining-functio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13" Type="http://schemas.openxmlformats.org/officeDocument/2006/relationships/image" Target="../media/image47.png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skybox.blockadelabs.com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learn.microsoft.com/en-us/semantic-kernel/overview/" TargetMode="External"/><Relationship Id="rId11" Type="http://schemas.openxmlformats.org/officeDocument/2006/relationships/hyperlink" Target="https://techcommunity.microsoft.com/t5/partner-updates-ireland/book-of-news-microsoft-ignite-2023/ba-p/3985127" TargetMode="External"/><Relationship Id="rId5" Type="http://schemas.openxmlformats.org/officeDocument/2006/relationships/hyperlink" Target="https://ai.azure.com/" TargetMode="External"/><Relationship Id="rId10" Type="http://schemas.openxmlformats.org/officeDocument/2006/relationships/hyperlink" Target="https://learn.microsoft.com/en-us/azure/ai-studio/how-to/sdk-install?tabs=windows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www.midjourney.com/home?callbackUrl=%2Fexplor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OpenAI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und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 für Softwareentwickler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F0CD-7008-7543-DEC3-F8F102AC96CD}"/>
              </a:ext>
            </a:extLst>
          </p:cNvPr>
          <p:cNvSpPr txBox="1"/>
          <p:nvPr/>
        </p:nvSpPr>
        <p:spPr>
          <a:xfrm>
            <a:off x="4892040" y="2635960"/>
            <a:ext cx="6541052" cy="2308324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AD8060-4BED-A189-F769-7F5D89707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9981" y="2293839"/>
            <a:ext cx="7263950" cy="168661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Consuming AI Service as a REST Endpoint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Using Completions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Generating Embeddings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677108"/>
          </a:xfrm>
        </p:spPr>
        <p:txBody>
          <a:bodyPr/>
          <a:lstStyle/>
          <a:p>
            <a:r>
              <a:rPr lang="en-US" sz="4400" dirty="0"/>
              <a:t>Tokens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AD8060-4BED-A189-F769-7F5D89707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9981" y="2293839"/>
            <a:ext cx="7263950" cy="11695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OpenAPClient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https://github.com/openai/openai-dotnet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710799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qDrant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DB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Vector Search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635E593-82B2-ABC4-AC10-0ACD94438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364216"/>
            <a:ext cx="7772400" cy="23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42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134646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567742"/>
            <a:ext cx="11642165" cy="1538883"/>
          </a:xfrm>
        </p:spPr>
        <p:txBody>
          <a:bodyPr/>
          <a:lstStyle/>
          <a:p>
            <a:r>
              <a:rPr lang="en-US" dirty="0"/>
              <a:t>An agent is an AI that can:</a:t>
            </a:r>
          </a:p>
          <a:p>
            <a:pPr lvl="1"/>
            <a:r>
              <a:rPr lang="en-US" dirty="0"/>
              <a:t>Answer questions </a:t>
            </a:r>
          </a:p>
          <a:p>
            <a:pPr lvl="1"/>
            <a:r>
              <a:rPr lang="en-US" dirty="0"/>
              <a:t>Automate processes for users</a:t>
            </a:r>
          </a:p>
          <a:p>
            <a:pPr lvl="1"/>
            <a:r>
              <a:rPr lang="en-US" dirty="0"/>
              <a:t>. . 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</p:spTree>
    <p:extLst>
      <p:ext uri="{BB962C8B-B14F-4D97-AF65-F5344CB8AC3E}">
        <p14:creationId xmlns:p14="http://schemas.microsoft.com/office/powerpoint/2010/main" val="4229086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consists of one or more agents, </a:t>
            </a:r>
          </a:p>
          <a:p>
            <a:pPr marL="0" indent="0" algn="ctr">
              <a:buNone/>
            </a:pPr>
            <a:r>
              <a:rPr lang="en-US" dirty="0"/>
              <a:t>which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0277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45550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Chaining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together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318971" y="2480074"/>
            <a:ext cx="1057756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   .</a:t>
            </a:r>
            <a:r>
              <a:rPr lang="de-DE" dirty="0" err="1">
                <a:solidFill>
                  <a:srgbClr val="92D050"/>
                </a:solidFill>
              </a:rPr>
              <a:t>AddOpenAIChatCompletion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("OPENAI_CHATCOMPLETION_DEPLOYMENT")!, 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("OPENAI_API_KEY")!,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("OPENAI_ORGID")!)</a:t>
            </a:r>
          </a:p>
          <a:p>
            <a:r>
              <a:rPr lang="de-DE" dirty="0"/>
              <a:t>.</a:t>
            </a:r>
            <a:r>
              <a:rPr lang="de-DE" dirty="0" err="1"/>
              <a:t>Build</a:t>
            </a:r>
            <a:r>
              <a:rPr lang="de-DE" dirty="0"/>
              <a:t>();}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668741" y="2188353"/>
            <a:ext cx="1262981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.</a:t>
            </a:r>
            <a:r>
              <a:rPr lang="de-DE" dirty="0" err="1">
                <a:solidFill>
                  <a:srgbClr val="92D050"/>
                </a:solidFill>
              </a:rPr>
              <a:t>AddAzureOpenAIChatCompletion</a:t>
            </a:r>
            <a:r>
              <a:rPr lang="de-DE" dirty="0"/>
              <a:t>(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("AZURE_OPENAI_CHATCOMPLETION_DEPLOYMENT")!, 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("AZURE_OPENAI_ENDPOINT")!,     </a:t>
            </a:r>
            <a:br>
              <a:rPr lang="de-DE" dirty="0"/>
            </a:br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("AZURE_OPENAI_API_KEY")! )</a:t>
            </a:r>
          </a:p>
          <a:p>
            <a:r>
              <a:rPr lang="de-DE" dirty="0"/>
              <a:t>  .</a:t>
            </a:r>
            <a:r>
              <a:rPr lang="de-DE" dirty="0" err="1"/>
              <a:t>Build</a:t>
            </a:r>
            <a:r>
              <a:rPr lang="de-DE" dirty="0"/>
              <a:t>();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430887"/>
          </a:xfrm>
        </p:spPr>
        <p:txBody>
          <a:bodyPr/>
          <a:lstStyle/>
          <a:p>
            <a:r>
              <a:rPr lang="en-US" sz="2800" dirty="0"/>
              <a:t>SEMANTIC FUNCTIONS</a:t>
            </a:r>
            <a:endParaRPr lang="en-DE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context in Conversation History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49B19-BF13-41C4-B3FF-8B57638E7958}"/>
              </a:ext>
            </a:extLst>
          </p:cNvPr>
          <p:cNvSpPr txBox="1"/>
          <p:nvPr/>
        </p:nvSpPr>
        <p:spPr>
          <a:xfrm>
            <a:off x="1710772" y="2483560"/>
            <a:ext cx="9580080" cy="2031325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2261440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245473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330936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1121258" y="1689639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274916" y="3954982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188573" y="4101547"/>
            <a:ext cx="2142363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274036" y="410154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302373" y="1997765"/>
            <a:ext cx="218314" cy="214188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179085-2E7D-39F0-7D86-3FB39B622591}"/>
              </a:ext>
            </a:extLst>
          </p:cNvPr>
          <p:cNvCxnSpPr>
            <a:cxnSpLocks/>
            <a:stCxn id="19" idx="2"/>
            <a:endCxn id="14" idx="1"/>
          </p:cNvCxnSpPr>
          <p:nvPr/>
        </p:nvCxnSpPr>
        <p:spPr>
          <a:xfrm>
            <a:off x="2092808" y="3299505"/>
            <a:ext cx="1152665" cy="80204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22B155-A0D4-A03A-3FFE-6C5906F9797D}"/>
              </a:ext>
            </a:extLst>
          </p:cNvPr>
          <p:cNvSpPr txBox="1"/>
          <p:nvPr/>
        </p:nvSpPr>
        <p:spPr>
          <a:xfrm flipH="1">
            <a:off x="1573142" y="1351084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19960668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406637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935571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5671103" y="1958281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821569" y="3910255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7614203" y="2763214"/>
            <a:ext cx="321368" cy="13333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878671" y="409657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849026" y="4094921"/>
            <a:ext cx="1557611" cy="16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8A1893-4B8C-F67F-C6F8-C1F85A8EC7C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349737" y="2216426"/>
            <a:ext cx="642734" cy="188015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4C0378-E06E-0ABA-E8AB-D7A4ABD0CAEA}"/>
              </a:ext>
            </a:extLst>
          </p:cNvPr>
          <p:cNvSpPr txBox="1"/>
          <p:nvPr/>
        </p:nvSpPr>
        <p:spPr>
          <a:xfrm flipH="1">
            <a:off x="6203621" y="1595633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73709443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Conversation History as variable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690893" y="2409090"/>
            <a:ext cx="103752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DCF2F-6D0F-395B-48C5-96E3C094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13" y="1177501"/>
            <a:ext cx="4092991" cy="18010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C2004-82FE-DDFA-4FA5-FDF9AFEF0E7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08513" y="2078023"/>
            <a:ext cx="3649200" cy="7248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54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492443"/>
          </a:xfrm>
        </p:spPr>
        <p:txBody>
          <a:bodyPr/>
          <a:lstStyle/>
          <a:p>
            <a:r>
              <a:rPr lang="en-US" sz="3200" dirty="0"/>
              <a:t>Using variables (Templatizing), Prompt Template Syntax)</a:t>
            </a:r>
            <a:endParaRPr lang="en-D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005093" y="1815480"/>
            <a:ext cx="103752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User: I'm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</a:t>
            </a:r>
          </a:p>
          <a:p>
            <a:r>
              <a:rPr lang="en-US" sz="1800" dirty="0" err="1">
                <a:latin typeface="Cascadia Mono" panose="020B0609020000020004" pitchFamily="49" charset="0"/>
              </a:rPr>
              <a:t>Bot:Ok</a:t>
            </a:r>
            <a:r>
              <a:rPr lang="en-US" sz="1800" dirty="0">
                <a:latin typeface="Cascadia Mono" panose="020B0609020000020004" pitchFamily="49" charset="0"/>
              </a:rPr>
              <a:t>, explaining to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old kid.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abstract, using a user friendly language. Use language of the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 Don't use subjects like "we" "our" "us" "your".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If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is not on of following options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options</a:t>
            </a:r>
            <a:r>
              <a:rPr lang="en-US" sz="1800" dirty="0">
                <a:latin typeface="Cascadia Mono" panose="020B0609020000020004" pitchFamily="49" charset="0"/>
              </a:rPr>
              <a:t>}} then return an error message similar to 'Sorry, please use some </a:t>
            </a:r>
            <a:r>
              <a:rPr lang="en-US" sz="1800" dirty="0" err="1">
                <a:latin typeface="Cascadia Mono" panose="020B0609020000020004" pitchFamily="49" charset="0"/>
              </a:rPr>
              <a:t>meaningfull</a:t>
            </a:r>
            <a:r>
              <a:rPr lang="en-US" sz="1800" dirty="0">
                <a:latin typeface="Cascadia Mono" panose="020B0609020000020004" pitchFamily="49" charset="0"/>
              </a:rPr>
              <a:t> age'.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A344D-2BDC-8BD5-0530-26E751AF0781}"/>
              </a:ext>
            </a:extLst>
          </p:cNvPr>
          <p:cNvSpPr txBox="1"/>
          <p:nvPr/>
        </p:nvSpPr>
        <p:spPr>
          <a:xfrm>
            <a:off x="1240320" y="6494054"/>
            <a:ext cx="109516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https://learn.microsoft.com/en-us/semantic-kernel/prompt-engineering/prompt-template-syntax</a:t>
            </a:r>
            <a:endParaRPr lang="en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22944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60" y="501229"/>
            <a:ext cx="10577567" cy="1107996"/>
          </a:xfrm>
        </p:spPr>
        <p:txBody>
          <a:bodyPr/>
          <a:lstStyle/>
          <a:p>
            <a:r>
              <a:rPr lang="en-US" dirty="0"/>
              <a:t>Chaining Functions</a:t>
            </a:r>
            <a:br>
              <a:rPr lang="en-US" dirty="0"/>
            </a:b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354660" y="1533834"/>
            <a:ext cx="11052544" cy="440120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Tell a short joke about {{$input}}.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Take this "{{$input}}" and convert it to a nursery rhyme.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Make this poem "{{$input}}" influence the three items in a coffee shop menu. 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The menu reads in enumerated form:</a:t>
            </a:r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latin typeface="Cascadia Mono" panose="020B0609020000020004" pitchFamily="49" charset="0"/>
              </a:rPr>
              <a:t>// Get the </a:t>
            </a:r>
            <a:r>
              <a:rPr lang="en-US" sz="1400" dirty="0" err="1">
                <a:latin typeface="Cascadia Mono" panose="020B0609020000020004" pitchFamily="49" charset="0"/>
              </a:rPr>
              <a:t>GetIntent</a:t>
            </a:r>
            <a:r>
              <a:rPr lang="en-US" sz="1400" dirty="0">
                <a:latin typeface="Cascadia Mono" panose="020B0609020000020004" pitchFamily="49" charset="0"/>
              </a:rPr>
              <a:t> function from the </a:t>
            </a:r>
            <a:r>
              <a:rPr lang="en-US" sz="1400" dirty="0" err="1">
                <a:latin typeface="Cascadia Mono" panose="020B0609020000020004" pitchFamily="49" charset="0"/>
              </a:rPr>
              <a:t>OrchestratorPlugin</a:t>
            </a:r>
            <a:r>
              <a:rPr lang="en-US" sz="1400" dirty="0">
                <a:latin typeface="Cascadia Mono" panose="020B0609020000020004" pitchFamily="49" charset="0"/>
              </a:rPr>
              <a:t> and run it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result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await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kernel.RunAsync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new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ContextVariables</a:t>
            </a:r>
            <a:r>
              <a:rPr lang="de-DE" sz="1400" dirty="0">
                <a:latin typeface="Cascadia Mono" panose="020B0609020000020004" pitchFamily="49" charset="0"/>
              </a:rPr>
              <a:t>("Damir Dobric Microsoft Regional </a:t>
            </a:r>
            <a:r>
              <a:rPr lang="de-DE" sz="1400" dirty="0" err="1">
                <a:latin typeface="Cascadia Mono" panose="020B0609020000020004" pitchFamily="49" charset="0"/>
              </a:rPr>
              <a:t>Director</a:t>
            </a:r>
            <a:r>
              <a:rPr lang="de-DE" sz="1400" dirty="0">
                <a:latin typeface="Cascadia Mono" panose="020B0609020000020004" pitchFamily="49" charset="0"/>
              </a:rPr>
              <a:t>"),</a:t>
            </a:r>
          </a:p>
          <a:p>
            <a:r>
              <a:rPr lang="de-DE" sz="1400" dirty="0">
                <a:latin typeface="Cascadia Mono" panose="020B0609020000020004" pitchFamily="49" charset="0"/>
              </a:rPr>
              <a:t>           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  <a:endParaRPr lang="de-DE" sz="12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9426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84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4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83ED1A-AA70-148D-3427-9053B03A85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42873" y="3508477"/>
            <a:ext cx="4311502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m: prompt -&gt; {f</a:t>
            </a:r>
            <a:r>
              <a:rPr lang="en-US" sz="1800" dirty="0"/>
              <a:t>1</a:t>
            </a:r>
            <a:r>
              <a:rPr lang="en-US" dirty="0"/>
              <a:t>,f</a:t>
            </a:r>
            <a:r>
              <a:rPr lang="en-US" sz="1800" dirty="0"/>
              <a:t>2</a:t>
            </a:r>
            <a:r>
              <a:rPr lang="en-US" dirty="0"/>
              <a:t>,..,f</a:t>
            </a:r>
            <a:r>
              <a:rPr lang="en-US" sz="1800" dirty="0"/>
              <a:t>N</a:t>
            </a:r>
            <a:r>
              <a:rPr lang="en-US" dirty="0"/>
              <a:t>} 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7B23-5F0B-ED8A-3060-4C83192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is a mapping</a:t>
            </a:r>
            <a:endParaRPr lang="en-DE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B38304D-C11F-1791-10EE-078F1C602C2F}"/>
              </a:ext>
            </a:extLst>
          </p:cNvPr>
          <p:cNvSpPr txBox="1">
            <a:spLocks/>
          </p:cNvSpPr>
          <p:nvPr/>
        </p:nvSpPr>
        <p:spPr>
          <a:xfrm>
            <a:off x="1151080" y="2082214"/>
            <a:ext cx="98898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The plan is mapping from prompt to the set of 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640637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the Goal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C73B3-8F2D-9A91-DAC4-49EA586D96FC}"/>
              </a:ext>
            </a:extLst>
          </p:cNvPr>
          <p:cNvSpPr txBox="1"/>
          <p:nvPr/>
        </p:nvSpPr>
        <p:spPr>
          <a:xfrm>
            <a:off x="1841647" y="2967335"/>
            <a:ext cx="904609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"Summarize an input, translate to </a:t>
            </a:r>
            <a:r>
              <a:rPr lang="en-US" sz="2400" dirty="0" err="1"/>
              <a:t>klingon</a:t>
            </a:r>
            <a:r>
              <a:rPr lang="en-US" sz="2400" dirty="0"/>
              <a:t>, and e-mail to Damir”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4CCAC7-D611-5D7B-13E6-1504839AB9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32387" y="2272744"/>
            <a:ext cx="11642165" cy="2757678"/>
          </a:xfrm>
        </p:spPr>
        <p:txBody>
          <a:bodyPr/>
          <a:lstStyle/>
          <a:p>
            <a:pPr marL="0" indent="0">
              <a:buNone/>
            </a:pPr>
            <a:r>
              <a:rPr lang="de-DE" sz="1400" dirty="0" err="1">
                <a:latin typeface="Cascadia Mono" panose="020B0609020000020004" pitchFamily="49" charset="0"/>
              </a:rPr>
              <a:t>kernel.ImportSemanticSkillFromDirectory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folder</a:t>
            </a:r>
            <a:r>
              <a:rPr lang="de-DE" sz="1400" dirty="0"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SummarizeSkill</a:t>
            </a:r>
            <a:r>
              <a:rPr lang="de-DE" sz="1400" dirty="0">
                <a:latin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WriterSkill</a:t>
            </a:r>
            <a:r>
              <a:rPr lang="de-DE" sz="1400" dirty="0">
                <a:latin typeface="Cascadia Mono" panose="020B0609020000020004" pitchFamily="49" charset="0"/>
              </a:rPr>
              <a:t>");</a:t>
            </a:r>
          </a:p>
          <a:p>
            <a:pPr marL="0" indent="0">
              <a:buNone/>
            </a:pPr>
            <a:endParaRPr lang="en-US" sz="1400" dirty="0"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latin typeface="Cascadia Mono" panose="020B0609020000020004" pitchFamily="49" charset="0"/>
              </a:rPr>
              <a:t> plan = await </a:t>
            </a:r>
            <a:r>
              <a:rPr lang="en-US" sz="1400" dirty="0" err="1">
                <a:latin typeface="Cascadia Mono" panose="020B0609020000020004" pitchFamily="49" charset="0"/>
              </a:rPr>
              <a:t>planner.</a:t>
            </a:r>
            <a:r>
              <a:rPr lang="en-US" sz="1400" b="1" dirty="0" err="1">
                <a:latin typeface="Cascadia Mono" panose="020B0609020000020004" pitchFamily="49" charset="0"/>
              </a:rPr>
              <a:t>CreatePlanAsync</a:t>
            </a:r>
            <a:r>
              <a:rPr lang="en-US" sz="1400" dirty="0">
                <a:latin typeface="Cascadia Mono" panose="020B0609020000020004" pitchFamily="49" charset="0"/>
              </a:rPr>
              <a:t>("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Summarize an input, translate to </a:t>
            </a:r>
            <a:r>
              <a:rPr lang="en-US" sz="1400" dirty="0" err="1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klingon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, and e-mail to Damir</a:t>
            </a:r>
            <a:r>
              <a:rPr lang="en-US" sz="1400" dirty="0">
                <a:latin typeface="Cascadia Mono" panose="020B0609020000020004" pitchFamily="49" charset="0"/>
              </a:rPr>
              <a:t>");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input</a:t>
            </a:r>
            <a:r>
              <a:rPr lang="de-DE" sz="1400" dirty="0">
                <a:latin typeface="Cascadia Mono" panose="020B0609020000020004" pitchFamily="49" charset="0"/>
              </a:rPr>
              <a:t> =</a:t>
            </a:r>
            <a:r>
              <a:rPr lang="en-US" sz="1400" dirty="0">
                <a:latin typeface="Cascadia Mono" panose="020B0609020000020004" pitchFamily="49" charset="0"/>
              </a:rPr>
              <a:t> 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Once upon a time, in a faraway kingdom, there lived a kind and just king named Arjun. " +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      "He ruled over his kingdom with happily ever after, with the people of the kingdom remembering Mira as </a:t>
            </a:r>
            <a:b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       the brave young woman who saved them from the dragon</a:t>
            </a:r>
            <a:r>
              <a:rPr lang="en-US" sz="1400" dirty="0">
                <a:latin typeface="Cascadia Mono" panose="020B0609020000020004" pitchFamily="49" charset="0"/>
              </a:rPr>
              <a:t>.";</a:t>
            </a:r>
          </a:p>
          <a:p>
            <a:endParaRPr lang="en-US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await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b="1" dirty="0" err="1">
                <a:latin typeface="Cascadia Mono" panose="020B0609020000020004" pitchFamily="49" charset="0"/>
              </a:rPr>
              <a:t>ExecutePlanAsync</a:t>
            </a:r>
            <a:r>
              <a:rPr lang="en-US" sz="1400" dirty="0">
                <a:latin typeface="Cascadia Mono" panose="020B0609020000020004" pitchFamily="49" charset="0"/>
              </a:rPr>
              <a:t>(kernel, plan, input, 5);</a:t>
            </a:r>
            <a:endParaRPr lang="en-DE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B5958-7974-C19F-FB1B-FECDF546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execution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0691609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5E36C-BA61-0FCF-04DE-3606933F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 creates the plan for a given goal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05348-01DE-C816-9023-28384A6EE887}"/>
              </a:ext>
            </a:extLst>
          </p:cNvPr>
          <p:cNvSpPr txBox="1"/>
          <p:nvPr/>
        </p:nvSpPr>
        <p:spPr>
          <a:xfrm>
            <a:off x="362614" y="2304801"/>
            <a:ext cx="11466771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Summarize the input, then translate to Klingon and email it to Damir</a:t>
            </a:r>
            <a:r>
              <a:rPr lang="en-US" sz="1800" dirty="0"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function.WriterSkill.Summarize</a:t>
            </a:r>
            <a:r>
              <a:rPr lang="de-DE" sz="1800" dirty="0">
                <a:latin typeface="Cascadia Mono" panose="020B0609020000020004" pitchFamily="49" charset="0"/>
              </a:rPr>
              <a:t>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function.LanguageHelpers.TranslateTo</a:t>
            </a:r>
            <a:r>
              <a:rPr lang="en-US" sz="1800" dirty="0"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translate_to_language</a:t>
            </a:r>
            <a:r>
              <a:rPr lang="en-US" sz="1800" dirty="0">
                <a:latin typeface="Cascadia Mono" panose="020B0609020000020004" pitchFamily="49" charset="0"/>
              </a:rPr>
              <a:t>="Japanese"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</a:t>
            </a:r>
            <a:r>
              <a:rPr lang="en-US" sz="1800" dirty="0" err="1">
                <a:latin typeface="Cascadia Mono" panose="020B0609020000020004" pitchFamily="49" charset="0"/>
              </a:rPr>
              <a:t>setContextVariable</a:t>
            </a:r>
            <a:r>
              <a:rPr lang="en-US" sz="1800" dirty="0">
                <a:latin typeface="Cascadia Mono" panose="020B0609020000020004" pitchFamily="49" charset="0"/>
              </a:rPr>
              <a:t>="TRANSLATED_TEXT" 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function.EmailConnector.LookupContactEmail</a:t>
            </a:r>
            <a:r>
              <a:rPr lang="de-DE" sz="1800" dirty="0"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="Martin" 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de-DE" sz="1800" dirty="0">
                <a:latin typeface="Cascadia Mono" panose="020B0609020000020004" pitchFamily="49" charset="0"/>
              </a:rPr>
              <a:t>             </a:t>
            </a:r>
            <a:r>
              <a:rPr lang="de-DE" sz="1800" dirty="0" err="1">
                <a:latin typeface="Cascadia Mono" panose="020B0609020000020004" pitchFamily="49" charset="0"/>
              </a:rPr>
              <a:t>setContextVariable</a:t>
            </a:r>
            <a:r>
              <a:rPr lang="de-DE" sz="1800" dirty="0">
                <a:latin typeface="Cascadia Mono" panose="020B0609020000020004" pitchFamily="49" charset="0"/>
              </a:rPr>
              <a:t>="CONTACT_RESULT" 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function.EmailConnector.EmailTo</a:t>
            </a:r>
            <a:r>
              <a:rPr lang="en-US" sz="1800" dirty="0">
                <a:latin typeface="Cascadia Mono" panose="020B0609020000020004" pitchFamily="49" charset="0"/>
              </a:rPr>
              <a:t> input="$TRANSLATED_TEXT"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recipient="$CONTACT_RESULT"/&gt;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&lt;/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537013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170646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r>
              <a:rPr lang="en-US" sz="2400" dirty="0"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5BF60-F4F3-E680-FB06-357A9FE1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is created from Semantic Function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83585-1D2C-19FF-70DF-8CAB68009451}"/>
              </a:ext>
            </a:extLst>
          </p:cNvPr>
          <p:cNvSpPr txBox="1"/>
          <p:nvPr/>
        </p:nvSpPr>
        <p:spPr>
          <a:xfrm>
            <a:off x="1830794" y="1423069"/>
            <a:ext cx="8264598" cy="50167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DE" sz="1600" dirty="0"/>
              <a:t>Create an XML plan step by step, to satisfy the goal given.</a:t>
            </a:r>
          </a:p>
          <a:p>
            <a:r>
              <a:rPr lang="en-DE" sz="1600" dirty="0"/>
              <a:t>To create a plan, follow these steps:</a:t>
            </a:r>
          </a:p>
          <a:p>
            <a:r>
              <a:rPr lang="en-DE" sz="1600" dirty="0"/>
              <a:t>0. The plan should be as short as possible.</a:t>
            </a:r>
          </a:p>
          <a:p>
            <a:r>
              <a:rPr lang="en-DE" sz="1600" dirty="0"/>
              <a:t>1. From a &lt;goal&gt; create a &lt;plan&gt; as a series of &lt;functions&gt;.</a:t>
            </a:r>
          </a:p>
          <a:p>
            <a:r>
              <a:rPr lang="en-DE" sz="1600" dirty="0"/>
              <a:t>2. Before using any function in a plan, check that it is present in the most recent [AVAILABLE FUNCTIONS] list. If it is not, do not use it. Do not assume that any function that was previously defined or used in another plan or in [EXAMPLES] is automatically available or compatible with the current plan.</a:t>
            </a:r>
          </a:p>
          <a:p>
            <a:r>
              <a:rPr lang="en-DE" sz="1600" dirty="0"/>
              <a:t>3. Only use functions that are required for the given goal.</a:t>
            </a:r>
          </a:p>
          <a:p>
            <a:r>
              <a:rPr lang="en-DE" sz="1600" dirty="0"/>
              <a:t>4. A function has a single 'input' and a single 'output' which are both strings and not objects.</a:t>
            </a:r>
          </a:p>
          <a:p>
            <a:r>
              <a:rPr lang="en-DE" sz="1600" dirty="0"/>
              <a:t>5. The 'output' from each function is automatically passed as 'input' to the subsequent &lt;function&gt;.</a:t>
            </a:r>
          </a:p>
          <a:p>
            <a:r>
              <a:rPr lang="en-DE" sz="1600" dirty="0"/>
              <a:t>6. 'input' does not need to be specified if it consumes the 'output' of the previous function.</a:t>
            </a:r>
          </a:p>
          <a:p>
            <a:r>
              <a:rPr lang="en-DE" sz="1600" dirty="0"/>
              <a:t>7. To save an 'output' from a &lt;function&gt;, to pass into a future &lt;function&gt;, use &lt;function.{</a:t>
            </a:r>
            <a:r>
              <a:rPr lang="en-DE" sz="1600" dirty="0" err="1"/>
              <a:t>FunctionName</a:t>
            </a:r>
            <a:r>
              <a:rPr lang="en-DE" sz="1600" dirty="0"/>
              <a:t>} ... </a:t>
            </a:r>
            <a:r>
              <a:rPr lang="en-DE" sz="1600" dirty="0" err="1"/>
              <a:t>setContextVariable</a:t>
            </a:r>
            <a:r>
              <a:rPr lang="en-DE" sz="1600" dirty="0"/>
              <a:t>: "&lt;UNIQUE_VARIABLE_KEY&gt;"/&gt;</a:t>
            </a:r>
          </a:p>
          <a:p>
            <a:r>
              <a:rPr lang="en-DE" sz="1600" dirty="0"/>
              <a:t>8. To save an 'output' from a &lt;function&gt;, to return as part of a plan result, use &lt;function.{</a:t>
            </a:r>
            <a:r>
              <a:rPr lang="en-DE" sz="1600" dirty="0" err="1"/>
              <a:t>FunctionName</a:t>
            </a:r>
            <a:r>
              <a:rPr lang="en-DE" sz="1600" dirty="0"/>
              <a:t>} ... </a:t>
            </a:r>
            <a:r>
              <a:rPr lang="en-DE" sz="1600" dirty="0" err="1"/>
              <a:t>appendToResult</a:t>
            </a:r>
            <a:r>
              <a:rPr lang="en-DE" sz="1600" dirty="0"/>
              <a:t>: "RESULT__&lt;UNIQUE_RESULT_KEY&gt;"/&gt;</a:t>
            </a:r>
          </a:p>
          <a:p>
            <a:r>
              <a:rPr lang="en-DE" sz="1600" dirty="0"/>
              <a:t>9. Append an "END" XML comment at the end of the plan.</a:t>
            </a:r>
          </a:p>
        </p:txBody>
      </p:sp>
    </p:spTree>
    <p:extLst>
      <p:ext uri="{BB962C8B-B14F-4D97-AF65-F5344CB8AC3E}">
        <p14:creationId xmlns:p14="http://schemas.microsoft.com/office/powerpoint/2010/main" val="351157516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E9A104-6252-A122-5DEA-7FEA1E00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Goal to Functions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C5F79-7C2A-72EB-F966-181FA754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32" y="1765930"/>
            <a:ext cx="2879458" cy="1764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E7041-8FBC-93A8-303B-BFA00115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2" y="3571026"/>
            <a:ext cx="2899307" cy="25426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A37CAB-ECC9-8302-BCE7-4169BCFBB3DF}"/>
              </a:ext>
            </a:extLst>
          </p:cNvPr>
          <p:cNvSpPr/>
          <p:nvPr/>
        </p:nvSpPr>
        <p:spPr bwMode="auto">
          <a:xfrm>
            <a:off x="3983666" y="3253563"/>
            <a:ext cx="3561907" cy="106857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Davinci completion model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GPT4 Model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3DB4B2-B810-1AD4-3B5E-6B5EBAE795E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18367" y="3787850"/>
            <a:ext cx="56529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8CA369F-4FEB-D99B-7501-DBEB03918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35" y="3253563"/>
            <a:ext cx="3899405" cy="9709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243E3F-1FF8-B23A-6323-25A3C8E555DD}"/>
              </a:ext>
            </a:extLst>
          </p:cNvPr>
          <p:cNvCxnSpPr>
            <a:cxnSpLocks/>
          </p:cNvCxnSpPr>
          <p:nvPr/>
        </p:nvCxnSpPr>
        <p:spPr>
          <a:xfrm>
            <a:off x="7600507" y="3716966"/>
            <a:ext cx="56529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14279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the planer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C7564-4D0C-3DC7-CD06-94D883816220}"/>
              </a:ext>
            </a:extLst>
          </p:cNvPr>
          <p:cNvSpPr txBox="1"/>
          <p:nvPr/>
        </p:nvSpPr>
        <p:spPr>
          <a:xfrm>
            <a:off x="362614" y="2304801"/>
            <a:ext cx="11466771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Summarize the input, then translate to Klingon and email it to Damir</a:t>
            </a:r>
            <a:r>
              <a:rPr lang="en-US" sz="1800" dirty="0"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function.WriterSkill.Summarize</a:t>
            </a:r>
            <a:r>
              <a:rPr lang="de-DE" sz="1800" dirty="0">
                <a:latin typeface="Cascadia Mono" panose="020B0609020000020004" pitchFamily="49" charset="0"/>
              </a:rPr>
              <a:t>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function.LanguageHelpers.TranslateTo</a:t>
            </a:r>
            <a:r>
              <a:rPr lang="en-US" sz="1800" dirty="0"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translate_to_language</a:t>
            </a:r>
            <a:r>
              <a:rPr lang="en-US" sz="1800" dirty="0">
                <a:latin typeface="Cascadia Mono" panose="020B0609020000020004" pitchFamily="49" charset="0"/>
              </a:rPr>
              <a:t>=“Klingon"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</a:t>
            </a:r>
            <a:r>
              <a:rPr lang="en-US" sz="1800" dirty="0" err="1">
                <a:latin typeface="Cascadia Mono" panose="020B0609020000020004" pitchFamily="49" charset="0"/>
              </a:rPr>
              <a:t>setContextVariable</a:t>
            </a:r>
            <a:r>
              <a:rPr lang="en-US" sz="1800" dirty="0">
                <a:latin typeface="Cascadia Mono" panose="020B0609020000020004" pitchFamily="49" charset="0"/>
              </a:rPr>
              <a:t>="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TRANSLATED_TEXT</a:t>
            </a:r>
            <a:r>
              <a:rPr lang="en-US" sz="1800" dirty="0">
                <a:latin typeface="Cascadia Mono" panose="020B0609020000020004" pitchFamily="49" charset="0"/>
              </a:rPr>
              <a:t>" 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function.EmailConnector.LookupContactEmail</a:t>
            </a:r>
            <a:r>
              <a:rPr lang="de-DE" sz="1800" dirty="0"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="Martin" 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de-DE" sz="1800" dirty="0">
                <a:latin typeface="Cascadia Mono" panose="020B0609020000020004" pitchFamily="49" charset="0"/>
              </a:rPr>
              <a:t>             </a:t>
            </a:r>
            <a:r>
              <a:rPr lang="de-DE" sz="1800" dirty="0" err="1">
                <a:latin typeface="Cascadia Mono" panose="020B0609020000020004" pitchFamily="49" charset="0"/>
              </a:rPr>
              <a:t>setContextVariable</a:t>
            </a:r>
            <a:r>
              <a:rPr lang="de-DE" sz="1800" dirty="0">
                <a:latin typeface="Cascadia Mono" panose="020B0609020000020004" pitchFamily="49" charset="0"/>
              </a:rPr>
              <a:t>="</a:t>
            </a:r>
            <a:r>
              <a:rPr lang="de-DE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CONTACT_RESULT</a:t>
            </a:r>
            <a:r>
              <a:rPr lang="de-DE" sz="1800" dirty="0">
                <a:latin typeface="Cascadia Mono" panose="020B0609020000020004" pitchFamily="49" charset="0"/>
              </a:rPr>
              <a:t>" 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function.EmailConnector.EmailTo</a:t>
            </a:r>
            <a:r>
              <a:rPr lang="en-US" sz="1800" dirty="0">
                <a:latin typeface="Cascadia Mono" panose="020B0609020000020004" pitchFamily="49" charset="0"/>
              </a:rPr>
              <a:t> input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="$TRANSLATED_TEXT</a:t>
            </a:r>
            <a:r>
              <a:rPr lang="en-US" sz="1800" dirty="0">
                <a:latin typeface="Cascadia Mono" panose="020B0609020000020004" pitchFamily="49" charset="0"/>
              </a:rPr>
              <a:t>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recipient="$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CONTACT_RESULT</a:t>
            </a:r>
            <a:r>
              <a:rPr lang="en-US" sz="1800" dirty="0">
                <a:latin typeface="Cascadia Mono" panose="020B0609020000020004" pitchFamily="49" charset="0"/>
              </a:rPr>
              <a:t>"/&gt;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&lt;/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99263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4790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endParaRPr lang="de-DE" dirty="0"/>
          </a:p>
          <a:p>
            <a:r>
              <a:rPr lang="de-DE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Studio</a:t>
            </a:r>
            <a:endParaRPr lang="de-DE" sz="1800" dirty="0"/>
          </a:p>
          <a:p>
            <a:endParaRPr lang="de-DE" sz="1800" dirty="0"/>
          </a:p>
          <a:p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endParaRPr lang="en-US" sz="1800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br>
              <a:rPr lang="de-DE" sz="1800" dirty="0"/>
            </a:br>
            <a:endParaRPr lang="de-DE" sz="1800" dirty="0"/>
          </a:p>
          <a:p>
            <a:r>
              <a:rPr lang="de-DE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de-DE" sz="1800" dirty="0"/>
          </a:p>
          <a:p>
            <a:endParaRPr lang="en-DE" dirty="0"/>
          </a:p>
          <a:p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br>
              <a:rPr lang="de-DE" sz="1800" dirty="0"/>
            </a:br>
            <a:endParaRPr lang="de-DE" sz="1800" dirty="0"/>
          </a:p>
          <a:p>
            <a:r>
              <a:rPr lang="en-US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D88BA-D091-71DA-AB96-5EA1FD9A489C}"/>
              </a:ext>
            </a:extLst>
          </p:cNvPr>
          <p:cNvSpPr txBox="1"/>
          <p:nvPr/>
        </p:nvSpPr>
        <p:spPr>
          <a:xfrm>
            <a:off x="132300" y="220130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OpenAI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und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 für Softwareentwickler</a:t>
            </a:r>
          </a:p>
        </p:txBody>
      </p:sp>
    </p:spTree>
    <p:extLst>
      <p:ext uri="{BB962C8B-B14F-4D97-AF65-F5344CB8AC3E}">
        <p14:creationId xmlns:p14="http://schemas.microsoft.com/office/powerpoint/2010/main" val="254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480" y="2991132"/>
            <a:ext cx="6510338" cy="947952"/>
          </a:xfrm>
        </p:spPr>
        <p:txBody>
          <a:bodyPr/>
          <a:lstStyle/>
          <a:p>
            <a:r>
              <a:rPr lang="en-US" dirty="0"/>
              <a:t>Open AI Playground</a:t>
            </a:r>
          </a:p>
          <a:p>
            <a:r>
              <a:rPr lang="en-US" dirty="0"/>
              <a:t>Azure Open AI Playground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935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12834-A4C7-A712-344B-628CEA37EC13}"/>
              </a:ext>
            </a:extLst>
          </p:cNvPr>
          <p:cNvSpPr txBox="1"/>
          <p:nvPr/>
        </p:nvSpPr>
        <p:spPr>
          <a:xfrm>
            <a:off x="4495068" y="2282090"/>
            <a:ext cx="7031452" cy="258532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Summarize following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[Abstract]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Sparse representation has attracted much attention from researchers in fields of signal processing, image processing, computer vision, and pattern recognition. Sparse representation also has a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good reputation in both theoretical research . . .</a:t>
            </a:r>
            <a:endParaRPr lang="de-DE" sz="18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731964a5-2251-446e-b5d2-98eedce2e8b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ae760b4-279b-49a4-b55c-d6587a120b6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11167</TotalTime>
  <Words>2621</Words>
  <Application>Microsoft Office PowerPoint</Application>
  <PresentationFormat>Widescreen</PresentationFormat>
  <Paragraphs>406</Paragraphs>
  <Slides>58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Segoe UI</vt:lpstr>
      <vt:lpstr>var(--font-family-secondary)</vt:lpstr>
      <vt:lpstr>Cascadia Mono</vt:lpstr>
      <vt:lpstr>Open Sans</vt:lpstr>
      <vt:lpstr>Lato</vt:lpstr>
      <vt:lpstr>Wingdings</vt:lpstr>
      <vt:lpstr>Arial</vt:lpstr>
      <vt:lpstr>Segoe UI Semibold</vt:lpstr>
      <vt:lpstr>Consolas</vt:lpstr>
      <vt:lpstr>-apple-system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Microsoft confidential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Tokens</vt:lpstr>
      <vt:lpstr>PowerPoint Presentation</vt:lpstr>
      <vt:lpstr>PowerPoint Presentation</vt:lpstr>
      <vt:lpstr>When to use Embeddings?</vt:lpstr>
      <vt:lpstr>SEMANTIC KERNEL</vt:lpstr>
      <vt:lpstr>PowerPoint Presentation</vt:lpstr>
      <vt:lpstr>PowerPoint Presentation</vt:lpstr>
      <vt:lpstr>What is an Agent?</vt:lpstr>
      <vt:lpstr>What is a Copilot?</vt:lpstr>
      <vt:lpstr>Why to use SK?</vt:lpstr>
      <vt:lpstr>Architecture of the “Smart” application</vt:lpstr>
      <vt:lpstr>AI Plugins</vt:lpstr>
      <vt:lpstr>The Knowledge is inside Plugins</vt:lpstr>
      <vt:lpstr>Deep Dive into Semantic Kernel</vt:lpstr>
      <vt:lpstr>SEMANTIC KERNEL OVERVIEW</vt:lpstr>
      <vt:lpstr>Semantic Kernel Initialization with OpenAI</vt:lpstr>
      <vt:lpstr>Semantic Kernel Initialization with Azure OpenAI</vt:lpstr>
      <vt:lpstr>Two types of functions</vt:lpstr>
      <vt:lpstr>NATIVE FUNCTIONS</vt:lpstr>
      <vt:lpstr>SEMANTIC FUNCTIONS</vt:lpstr>
      <vt:lpstr>Preserving context in Conversation History</vt:lpstr>
      <vt:lpstr>Variables and Context Flow</vt:lpstr>
      <vt:lpstr>Variables and Context Flow</vt:lpstr>
      <vt:lpstr>Using Conversation History as variable</vt:lpstr>
      <vt:lpstr>Using variables (Templatizing), Prompt Template Syntax)</vt:lpstr>
      <vt:lpstr>Nested Semantic Functions Semantic function invokes a semantic function</vt:lpstr>
      <vt:lpstr>Nested Native Functions Semantic function invokes a native function</vt:lpstr>
      <vt:lpstr>Chaining Functions </vt:lpstr>
      <vt:lpstr>AI Plugins</vt:lpstr>
      <vt:lpstr>PowerPoint Presentation</vt:lpstr>
      <vt:lpstr>Planers</vt:lpstr>
      <vt:lpstr>PowerPoint Presentation</vt:lpstr>
      <vt:lpstr>The plan is a mapping</vt:lpstr>
      <vt:lpstr>All starts with the Goal</vt:lpstr>
      <vt:lpstr>Plan execution</vt:lpstr>
      <vt:lpstr>SK creates the plan for a given goal</vt:lpstr>
      <vt:lpstr>The plan is created from Semantic Function</vt:lpstr>
      <vt:lpstr>Mapping the Goal to Functions</vt:lpstr>
      <vt:lpstr>How does the planer work?</vt:lpstr>
      <vt:lpstr>PowerPoint Presentation</vt:lpstr>
      <vt:lpstr>PowerPoint Presentation</vt:lpstr>
      <vt:lpstr>PowerPoint Presentation</vt:lpstr>
      <vt:lpstr>References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40</cp:revision>
  <dcterms:created xsi:type="dcterms:W3CDTF">2023-08-22T18:29:18Z</dcterms:created>
  <dcterms:modified xsi:type="dcterms:W3CDTF">2024-12-08T14:51:25Z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